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71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3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92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■"/>
              <a:tabLst/>
              <a:defRPr>
                <a:solidFill>
                  <a:schemeClr val="tx1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FD17804-9C91-4FF4-8FE5-BD397AF242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978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81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8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5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6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03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9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3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E97E-A06A-4B5C-B4FF-38F4152CC951}" type="datetimeFigureOut">
              <a:rPr lang="fr-FR" smtClean="0"/>
              <a:t>13/12/2019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31A7-ADAB-4856-AADC-94710C814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43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egifrance.gouv.fr/affichTexte.do?cidTexte=JORFTEXT000037202847&amp;categorieLien=id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ache.media.education.gouv.fr/file/17/85/9/BO_MENJ_17_1114859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 txBox="1">
            <a:spLocks/>
          </p:cNvSpPr>
          <p:nvPr/>
        </p:nvSpPr>
        <p:spPr bwMode="auto">
          <a:xfrm>
            <a:off x="1527175" y="4619625"/>
            <a:ext cx="5826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FR" b="1" cap="all" dirty="0" smtClean="0">
                <a:latin typeface="Arial Black" charset="0"/>
                <a:ea typeface="Arial Black" charset="0"/>
                <a:cs typeface="Arial Black" charset="0"/>
              </a:rPr>
              <a:t>nouveau lycée Général et technologique </a:t>
            </a:r>
            <a:endParaRPr lang="fr-FR" b="1" cap="all" dirty="0" smtClean="0">
              <a:latin typeface="Arial Black" charset="0"/>
              <a:ea typeface="Arial Black" charset="0"/>
              <a:cs typeface="Arial Black" charset="0"/>
            </a:endParaRPr>
          </a:p>
          <a:p>
            <a:pPr algn="ctr" eaLnBrk="1" hangingPunct="1">
              <a:defRPr/>
            </a:pPr>
            <a:r>
              <a:rPr lang="fr-FR" b="1" cap="all" dirty="0" smtClean="0">
                <a:latin typeface="Arial Black" charset="0"/>
                <a:ea typeface="Arial Black" charset="0"/>
                <a:cs typeface="Arial Black" charset="0"/>
              </a:rPr>
              <a:t>La classe de première </a:t>
            </a:r>
            <a:endParaRPr lang="fr-FR" b="1" cap="all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5" name="Image 4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11560" y="836712"/>
            <a:ext cx="8064896" cy="525658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dirty="0"/>
              <a:t>Convocation envoyée par le chef d’établissement à chaque candidat</a:t>
            </a:r>
          </a:p>
          <a:p>
            <a:pPr>
              <a:defRPr/>
            </a:pPr>
            <a:r>
              <a:rPr lang="fr-FR" dirty="0"/>
              <a:t>Épreuves corrigées sous couvert de </a:t>
            </a:r>
            <a:r>
              <a:rPr lang="fr-FR" dirty="0" smtClean="0"/>
              <a:t>l’anonymat. Les professeurs ne corrigent pas leurs élèves.</a:t>
            </a:r>
            <a:endParaRPr lang="fr-FR" dirty="0"/>
          </a:p>
          <a:p>
            <a:pPr>
              <a:defRPr/>
            </a:pPr>
            <a:r>
              <a:rPr lang="fr-FR" dirty="0"/>
              <a:t>Si absence pour cas de force majeure, épreuve de remplacement organisée par le même établissement</a:t>
            </a:r>
          </a:p>
          <a:p>
            <a:pPr>
              <a:defRPr/>
            </a:pPr>
            <a:r>
              <a:rPr lang="fr-FR" dirty="0"/>
              <a:t>Absence sans justificatif ou hors cause de force majeure = note zéro attribuée pour l’épreuve</a:t>
            </a:r>
          </a:p>
          <a:p>
            <a:pPr>
              <a:defRPr/>
            </a:pPr>
            <a:r>
              <a:rPr lang="fr-FR" dirty="0"/>
              <a:t>Copies corrigées disponibles pour les candidats sur leur espace personnel après harmonisation ; l’établissement garde les copies papier jusqu’à la fin de la session. </a:t>
            </a:r>
            <a:endParaRPr lang="fr-FR" dirty="0"/>
          </a:p>
        </p:txBody>
      </p:sp>
      <p:pic>
        <p:nvPicPr>
          <p:cNvPr id="6" name="Image 5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59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sz="2800" b="1" dirty="0" smtClean="0"/>
              <a:t>Sujets et banque nationale de sujets </a:t>
            </a:r>
            <a:endParaRPr lang="fr-FR" sz="2800" b="1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51521" y="1471613"/>
            <a:ext cx="8435280" cy="4981723"/>
          </a:xfrm>
        </p:spPr>
        <p:txBody>
          <a:bodyPr>
            <a:normAutofit fontScale="77500" lnSpcReduction="20000"/>
          </a:bodyPr>
          <a:lstStyle/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sujets sont </a:t>
            </a:r>
            <a:r>
              <a:rPr lang="fr-FR" altLang="fr-FR" dirty="0" smtClean="0"/>
              <a:t>élaborés par des groupes de travail académiques </a:t>
            </a:r>
            <a:r>
              <a:rPr lang="fr-FR" altLang="fr-FR" dirty="0"/>
              <a:t>sous la direction de l’inspection </a:t>
            </a:r>
            <a:r>
              <a:rPr lang="fr-FR" altLang="fr-FR" dirty="0" smtClean="0"/>
              <a:t>générale.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Font typeface="Arial"/>
              <a:buNone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Les sujets tiennent compte des progressions pédagogiques des programmes d’enseignement de 1</a:t>
            </a:r>
            <a:r>
              <a:rPr lang="fr-FR" altLang="fr-FR" baseline="30000" dirty="0"/>
              <a:t>ère</a:t>
            </a:r>
            <a:r>
              <a:rPr lang="fr-FR" altLang="fr-FR" dirty="0"/>
              <a:t> et de terminale. </a:t>
            </a:r>
            <a:endParaRPr lang="fr-FR" altLang="fr-FR" dirty="0" smtClean="0"/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Font typeface="Arial"/>
              <a:buNone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b="1" dirty="0"/>
              <a:t>Les sujets sont centralisés dans une banque nationale de </a:t>
            </a:r>
            <a:r>
              <a:rPr lang="fr-FR" altLang="fr-FR" b="1" dirty="0" smtClean="0"/>
              <a:t>sujets.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 smtClean="0"/>
              <a:t>Le chef d’établissement choisit les </a:t>
            </a:r>
            <a:r>
              <a:rPr lang="fr-FR" altLang="fr-FR" dirty="0"/>
              <a:t>sujets dans la banque nationale de sujets </a:t>
            </a:r>
            <a:r>
              <a:rPr lang="fr-FR" altLang="fr-FR" dirty="0" smtClean="0"/>
              <a:t>sur proposition de l’équipe pédagogique.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/>
              <a:t>Aucune modification ne peut être apportée aux sujets de la banque nationale de </a:t>
            </a:r>
            <a:r>
              <a:rPr lang="fr-FR" altLang="fr-FR" dirty="0" smtClean="0"/>
              <a:t>sujets</a:t>
            </a:r>
            <a:r>
              <a:rPr lang="fr-FR" altLang="fr-FR" dirty="0" smtClean="0"/>
              <a:t>.</a:t>
            </a:r>
          </a:p>
          <a:p>
            <a:pPr marL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/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fr-FR" altLang="fr-FR" dirty="0"/>
          </a:p>
        </p:txBody>
      </p:sp>
      <p:sp>
        <p:nvSpPr>
          <p:cNvPr id="20484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33247E7-BA8E-45C6-A11B-F62A0E3C98C9}" type="slidenum">
              <a:rPr lang="fr-FR" altLang="fr-FR" smtClean="0">
                <a:solidFill>
                  <a:srgbClr val="404040"/>
                </a:solidFill>
              </a:rPr>
              <a:pPr/>
              <a:t>11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 smtClean="0"/>
              <a:t>La commission académique d’HARMONISATION</a:t>
            </a:r>
            <a:endParaRPr lang="fr-FR" sz="280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8313" y="1268413"/>
            <a:ext cx="8218487" cy="4802187"/>
          </a:xfrm>
        </p:spPr>
        <p:txBody>
          <a:bodyPr>
            <a:noAutofit/>
          </a:bodyPr>
          <a:lstStyle/>
          <a:p>
            <a:pPr marL="0" indent="0">
              <a:buSzPct val="75000"/>
              <a:buFont typeface="Arial"/>
              <a:buNone/>
              <a:defRPr/>
            </a:pPr>
            <a:r>
              <a:rPr lang="fr-FR" sz="1800" dirty="0"/>
              <a:t>Dans chaque académie est mise en place une commission d’harmonisation des notes des épreuves communes de contrôle </a:t>
            </a:r>
            <a:r>
              <a:rPr lang="fr-FR" sz="1800" dirty="0" smtClean="0"/>
              <a:t>continu.</a:t>
            </a:r>
          </a:p>
          <a:p>
            <a:pPr marL="0" indent="0">
              <a:buSzPct val="75000"/>
              <a:buFont typeface="Arial"/>
              <a:buNone/>
              <a:defRPr/>
            </a:pPr>
            <a:endParaRPr lang="fr-FR" sz="1800" dirty="0" smtClean="0"/>
          </a:p>
          <a:p>
            <a:pPr>
              <a:buSzPct val="75000"/>
              <a:defRPr/>
            </a:pPr>
            <a:r>
              <a:rPr lang="fr-FR" sz="1800" dirty="0" smtClean="0"/>
              <a:t>Elle est présidée </a:t>
            </a:r>
            <a:r>
              <a:rPr lang="fr-FR" sz="1800" dirty="0"/>
              <a:t>par le recteur </a:t>
            </a:r>
            <a:r>
              <a:rPr lang="fr-FR" sz="1800" dirty="0" smtClean="0"/>
              <a:t>d’académie ou son représentant ;</a:t>
            </a:r>
          </a:p>
          <a:p>
            <a:pPr>
              <a:buSzPct val="75000"/>
              <a:defRPr/>
            </a:pPr>
            <a:r>
              <a:rPr lang="fr-FR" sz="1800" dirty="0"/>
              <a:t>e</a:t>
            </a:r>
            <a:r>
              <a:rPr lang="fr-FR" sz="1800" dirty="0" smtClean="0"/>
              <a:t>t composée d’inspecteurs </a:t>
            </a:r>
            <a:r>
              <a:rPr lang="fr-FR" sz="1800" dirty="0"/>
              <a:t>pédagogiques régionaux et d’enseignants de l’enseignement public ou privé sous contrat </a:t>
            </a:r>
            <a:r>
              <a:rPr lang="fr-FR" sz="1800" dirty="0" smtClean="0"/>
              <a:t>nommés </a:t>
            </a:r>
            <a:r>
              <a:rPr lang="fr-FR" sz="1800" dirty="0"/>
              <a:t>par le recteur </a:t>
            </a:r>
            <a:r>
              <a:rPr lang="fr-FR" sz="1800" dirty="0" smtClean="0"/>
              <a:t>d’académie.</a:t>
            </a:r>
          </a:p>
          <a:p>
            <a:pPr>
              <a:buSzPct val="75000"/>
              <a:defRPr/>
            </a:pPr>
            <a:endParaRPr lang="fr-FR" sz="1800" dirty="0" smtClean="0"/>
          </a:p>
          <a:p>
            <a:pPr>
              <a:buSzPct val="75000"/>
              <a:defRPr/>
            </a:pPr>
            <a:r>
              <a:rPr lang="fr-FR" sz="1800" dirty="0" smtClean="0"/>
              <a:t>Elle se </a:t>
            </a:r>
            <a:r>
              <a:rPr lang="fr-FR" sz="1800" dirty="0"/>
              <a:t>réunit après chaque série d’épreuves, au plus tard à la fin du trimestre </a:t>
            </a:r>
            <a:r>
              <a:rPr lang="fr-FR" sz="1800" dirty="0" smtClean="0"/>
              <a:t>considéré.</a:t>
            </a:r>
            <a:endParaRPr lang="fr-FR" sz="1800" dirty="0"/>
          </a:p>
          <a:p>
            <a:pPr>
              <a:buSzPct val="75000"/>
              <a:defRPr/>
            </a:pPr>
            <a:r>
              <a:rPr lang="fr-FR" sz="1800" dirty="0" smtClean="0"/>
              <a:t>Elle recherche </a:t>
            </a:r>
            <a:r>
              <a:rPr lang="fr-FR" sz="1800" dirty="0"/>
              <a:t>d’éventuelles discordances manifestes des notes </a:t>
            </a:r>
            <a:r>
              <a:rPr lang="fr-FR" sz="1800" dirty="0" smtClean="0"/>
              <a:t> :</a:t>
            </a:r>
            <a:endParaRPr lang="fr-FR" sz="1800" dirty="0"/>
          </a:p>
          <a:p>
            <a:pPr marL="1001713" lvl="1" indent="-285750">
              <a:buSzPct val="75000"/>
              <a:defRPr/>
            </a:pPr>
            <a:r>
              <a:rPr lang="fr-FR" sz="1800" dirty="0" smtClean="0"/>
              <a:t>Entre </a:t>
            </a:r>
            <a:r>
              <a:rPr lang="fr-FR" sz="1800" dirty="0"/>
              <a:t>lots de copies pour un sujet </a:t>
            </a:r>
            <a:r>
              <a:rPr lang="fr-FR" sz="1800" dirty="0" smtClean="0"/>
              <a:t>donné ;</a:t>
            </a:r>
          </a:p>
          <a:p>
            <a:pPr marL="1001713" lvl="1" indent="-285750">
              <a:buSzPct val="75000"/>
              <a:defRPr/>
            </a:pPr>
            <a:r>
              <a:rPr lang="fr-FR" sz="1800" dirty="0" smtClean="0"/>
              <a:t>Entre </a:t>
            </a:r>
            <a:r>
              <a:rPr lang="fr-FR" sz="1800" dirty="0"/>
              <a:t>sujets pour un enseignement </a:t>
            </a:r>
            <a:r>
              <a:rPr lang="fr-FR" sz="1800" dirty="0" smtClean="0"/>
              <a:t>donné.</a:t>
            </a:r>
          </a:p>
          <a:p>
            <a:pPr marL="552450" indent="-285750">
              <a:buSzPct val="75000"/>
              <a:defRPr/>
            </a:pPr>
            <a:endParaRPr lang="fr-FR" sz="1800" dirty="0"/>
          </a:p>
          <a:p>
            <a:pPr>
              <a:buSzPct val="75000"/>
              <a:defRPr/>
            </a:pPr>
            <a:r>
              <a:rPr lang="fr-FR" sz="1800" dirty="0"/>
              <a:t>Elle peut procéder à des contrôles de copies.</a:t>
            </a:r>
          </a:p>
          <a:p>
            <a:pPr>
              <a:buSzPct val="75000"/>
              <a:defRPr/>
            </a:pPr>
            <a:r>
              <a:rPr lang="fr-FR" sz="1800" dirty="0"/>
              <a:t>Elle procède si nécessaire à la révision de notes.</a:t>
            </a:r>
          </a:p>
          <a:p>
            <a:pPr>
              <a:buSzPct val="75000"/>
              <a:defRPr/>
            </a:pPr>
            <a:r>
              <a:rPr lang="fr-FR" sz="1800" dirty="0"/>
              <a:t>Elle communique les notes au jury du baccalauréat qui arrêtera la note finale de chaque candidat. </a:t>
            </a:r>
          </a:p>
          <a:p>
            <a:pPr lvl="1">
              <a:buSzPct val="75000"/>
              <a:defRPr/>
            </a:pPr>
            <a:endParaRPr lang="fr-FR" sz="1800" dirty="0" smtClean="0"/>
          </a:p>
        </p:txBody>
      </p:sp>
      <p:sp>
        <p:nvSpPr>
          <p:cNvPr id="21508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D62017-078B-49CF-8631-AFB084633701}" type="slidenum">
              <a:rPr lang="fr-FR" altLang="fr-FR" smtClean="0">
                <a:solidFill>
                  <a:srgbClr val="404040"/>
                </a:solidFill>
              </a:rPr>
              <a:pPr/>
              <a:t>12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140"/>
              </p:ext>
            </p:extLst>
          </p:nvPr>
        </p:nvGraphicFramePr>
        <p:xfrm>
          <a:off x="-180528" y="0"/>
          <a:ext cx="9324528" cy="69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6857865" imgH="5143500" progId="AcroExch.Document.DC">
                  <p:embed/>
                </p:oleObj>
              </mc:Choice>
              <mc:Fallback>
                <p:oleObj name="Acrobat Document" r:id="rId3" imgW="6857865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0528" y="0"/>
                        <a:ext cx="9324528" cy="699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nouveaulogo20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67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8862"/>
              </p:ext>
            </p:extLst>
          </p:nvPr>
        </p:nvGraphicFramePr>
        <p:xfrm>
          <a:off x="-252536" y="-189402"/>
          <a:ext cx="9396536" cy="704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6857865" imgH="5143500" progId="AcroExch.Document.DC">
                  <p:embed/>
                </p:oleObj>
              </mc:Choice>
              <mc:Fallback>
                <p:oleObj name="Acrobat Document" r:id="rId3" imgW="6857865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536" y="-189402"/>
                        <a:ext cx="9396536" cy="7047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nouveaulogo20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03" y="-271592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3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27329" y="260648"/>
            <a:ext cx="7881937" cy="1285875"/>
          </a:xfrm>
        </p:spPr>
        <p:txBody>
          <a:bodyPr/>
          <a:lstStyle/>
          <a:p>
            <a:pPr algn="l">
              <a:defRPr/>
            </a:pPr>
            <a:r>
              <a:rPr lang="fr-FR" dirty="0" smtClean="0"/>
              <a:t>Les épreuves du baccalauréat</a:t>
            </a:r>
            <a:endParaRPr lang="fr-FR" dirty="0"/>
          </a:p>
        </p:txBody>
      </p:sp>
      <p:sp>
        <p:nvSpPr>
          <p:cNvPr id="45059" name="Espace réservé du contenu 6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/>
          </a:p>
        </p:txBody>
      </p:sp>
      <p:sp>
        <p:nvSpPr>
          <p:cNvPr id="4506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BA759F-03A1-42A1-8337-20FCB8B44BA3}" type="slidenum">
              <a:rPr lang="fr-FR" altLang="fr-FR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45061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571"/>
            <a:ext cx="9144000" cy="55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ouveaulogo20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98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000" dirty="0" smtClean="0"/>
              <a:t>COMPOSITION DE LA NOTE </a:t>
            </a:r>
            <a:br>
              <a:rPr lang="fr-FR" sz="4000" dirty="0" smtClean="0"/>
            </a:br>
            <a:r>
              <a:rPr lang="fr-FR" sz="4000" dirty="0" smtClean="0"/>
              <a:t>DE CONTRÔLE CONTINU </a:t>
            </a:r>
            <a:r>
              <a:rPr lang="fr-FR" dirty="0" smtClean="0">
                <a:solidFill>
                  <a:schemeClr val="accent6"/>
                </a:solidFill>
              </a:rPr>
              <a:t>(</a:t>
            </a:r>
            <a:r>
              <a:rPr lang="fr-FR" dirty="0" smtClean="0">
                <a:solidFill>
                  <a:schemeClr val="accent6"/>
                </a:solidFill>
              </a:rPr>
              <a:t>40%)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325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b="1" dirty="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b="1" dirty="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b="1" dirty="0" smtClean="0"/>
              <a:t>Livret scolaire </a:t>
            </a:r>
            <a:r>
              <a:rPr lang="fr-FR" altLang="fr-FR" dirty="0" smtClean="0"/>
              <a:t>: évaluation chiffrée annuelle des résultats de l’élève au cours du cycle terminal = </a:t>
            </a:r>
            <a:r>
              <a:rPr lang="fr-FR" altLang="fr-FR" sz="2800" b="1" dirty="0" smtClean="0">
                <a:solidFill>
                  <a:schemeClr val="accent6"/>
                </a:solidFill>
              </a:rPr>
              <a:t>10%</a:t>
            </a:r>
            <a:endParaRPr lang="fr-FR" altLang="fr-FR" sz="2000" b="1" dirty="0" smtClean="0">
              <a:solidFill>
                <a:schemeClr val="accent6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b="1" dirty="0" smtClean="0"/>
              <a:t>Épreuves communes de contrôle continu </a:t>
            </a:r>
            <a:r>
              <a:rPr lang="fr-FR" altLang="fr-FR" dirty="0" smtClean="0"/>
              <a:t>: moyenne des notes obtenues  = </a:t>
            </a:r>
            <a:r>
              <a:rPr lang="fr-FR" altLang="fr-FR" sz="2800" b="1" dirty="0" smtClean="0">
                <a:solidFill>
                  <a:schemeClr val="accent6"/>
                </a:solidFill>
              </a:rPr>
              <a:t>30%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0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sz="2400" b="1" dirty="0" smtClean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 smtClean="0"/>
          </a:p>
        </p:txBody>
      </p:sp>
      <p:sp>
        <p:nvSpPr>
          <p:cNvPr id="11268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1D3C70-0F6B-4475-AE3F-8F7DD98F4A1F}" type="slidenum">
              <a:rPr lang="fr-FR" altLang="fr-FR" smtClean="0">
                <a:solidFill>
                  <a:srgbClr val="404040"/>
                </a:solidFill>
              </a:rPr>
              <a:pPr/>
              <a:t>3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11269" name="ZoneTexte 5"/>
          <p:cNvSpPr txBox="1">
            <a:spLocks noChangeArrowheads="1"/>
          </p:cNvSpPr>
          <p:nvPr/>
        </p:nvSpPr>
        <p:spPr bwMode="auto">
          <a:xfrm>
            <a:off x="493713" y="1484313"/>
            <a:ext cx="818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altLang="fr-FR">
                <a:solidFill>
                  <a:schemeClr val="tx1"/>
                </a:solidFill>
                <a:latin typeface="Calibri" pitchFamily="34" charset="0"/>
                <a:hlinkClick r:id="rId2"/>
              </a:rPr>
              <a:t>Cf. Arrêté du 16 juillet 2018 modifié relatif aux modalités d’organisation du contrôle continu</a:t>
            </a:r>
            <a:endParaRPr lang="fr-FR" altLang="fr-FR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Image 6" descr="nouveaulogo20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sz="3200" dirty="0" smtClean="0"/>
              <a:t>LA NOTE DE BULLETIN SCOLAIRE </a:t>
            </a:r>
            <a:r>
              <a:rPr lang="fr-FR" sz="2800" dirty="0" smtClean="0">
                <a:solidFill>
                  <a:schemeClr val="accent6"/>
                </a:solidFill>
              </a:rPr>
              <a:t>(10%)</a:t>
            </a:r>
            <a:endParaRPr lang="fr-FR" sz="28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288" y="1268413"/>
            <a:ext cx="8497887" cy="4802187"/>
          </a:xfrm>
        </p:spPr>
        <p:txBody>
          <a:bodyPr>
            <a:normAutofit/>
          </a:bodyPr>
          <a:lstStyle/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r>
              <a:rPr lang="fr-FR" sz="2800" b="1" dirty="0">
                <a:solidFill>
                  <a:srgbClr val="FF6600"/>
                </a:solidFill>
              </a:rPr>
              <a:t>Une note unique 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endParaRPr lang="fr-FR" sz="1400" b="1" dirty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Basée sur </a:t>
            </a:r>
            <a:r>
              <a:rPr lang="fr-FR" sz="2000" dirty="0" smtClean="0"/>
              <a:t>les moyennes annuelles </a:t>
            </a:r>
            <a:r>
              <a:rPr lang="fr-FR" sz="2000" dirty="0"/>
              <a:t>de tous les enseignements du livret </a:t>
            </a:r>
            <a:r>
              <a:rPr lang="fr-FR" sz="2000" dirty="0" smtClean="0"/>
              <a:t>scolaire (enseignements de la classe de première coefficient 5 ; et enseignements de la classe de terminale coefficient 5).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Ne prend pas en compte les notes obtenues au titre des épreuves communes de contrôle </a:t>
            </a:r>
            <a:r>
              <a:rPr lang="fr-FR" sz="2000" dirty="0" smtClean="0"/>
              <a:t>continu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2000" dirty="0"/>
          </a:p>
          <a:p>
            <a:pPr marL="0" indent="0">
              <a:buFont typeface="Arial"/>
              <a:buNone/>
              <a:defRPr/>
            </a:pPr>
            <a:r>
              <a:rPr lang="fr-FR" sz="2800" b="1" dirty="0">
                <a:solidFill>
                  <a:srgbClr val="FF6600"/>
                </a:solidFill>
              </a:rPr>
              <a:t>Les enseignements optionnels 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fr-FR" sz="1400" b="1" dirty="0">
              <a:solidFill>
                <a:srgbClr val="FF6600"/>
              </a:solidFill>
            </a:endParaRPr>
          </a:p>
          <a:p>
            <a:pPr>
              <a:buSzPct val="70000"/>
              <a:defRPr/>
            </a:pPr>
            <a:r>
              <a:rPr lang="fr-FR" sz="2000" dirty="0" smtClean="0"/>
              <a:t>Deux enseignements optionnels maximum sont pris en compte pour l’évaluation. </a:t>
            </a:r>
            <a:endParaRPr lang="fr-FR" sz="2000" dirty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C61E08B-C9EE-4B50-9EB1-B737E897D72E}" type="slidenum">
              <a:rPr lang="fr-FR" altLang="fr-FR" smtClean="0">
                <a:solidFill>
                  <a:srgbClr val="404040"/>
                </a:solidFill>
              </a:rPr>
              <a:pPr/>
              <a:t>4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 smtClean="0"/>
              <a:t>LA NOTE D'ÉPREUVES DE CONTRÔLE CONTINU  </a:t>
            </a:r>
            <a:r>
              <a:rPr lang="fr-FR" sz="2800" dirty="0" smtClean="0">
                <a:solidFill>
                  <a:schemeClr val="accent6"/>
                </a:solidFill>
              </a:rPr>
              <a:t>(30%)</a:t>
            </a:r>
            <a:endParaRPr lang="fr-FR" sz="2800" dirty="0">
              <a:solidFill>
                <a:schemeClr val="accent6"/>
              </a:solidFill>
            </a:endParaRPr>
          </a:p>
        </p:txBody>
      </p:sp>
      <p:sp>
        <p:nvSpPr>
          <p:cNvPr id="4915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713788" cy="496887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b="1" dirty="0" smtClean="0">
                <a:solidFill>
                  <a:srgbClr val="FF6600"/>
                </a:solidFill>
              </a:rPr>
              <a:t>Enseignements concernés :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Histoire géographie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Langue vivante A et B ( + enseignement technologique en langue vivante A dans la voie technologique)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Enseignement scientifique (voie générale) et mathématiques (voie technologique) 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EPS (en Contrôle en Cours de Formation) 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Enseignement de spécialité suivi uniquement en première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Ø"/>
              <a:defRPr/>
            </a:pPr>
            <a:endParaRPr lang="fr-FR" altLang="fr-FR" sz="1800" dirty="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b="1" dirty="0" smtClean="0">
                <a:solidFill>
                  <a:srgbClr val="FF6600"/>
                </a:solidFill>
              </a:rPr>
              <a:t>Calcul de la note des épreuves communes de contrôle continu (30%) :</a:t>
            </a:r>
            <a:r>
              <a:rPr lang="fr-FR" altLang="fr-FR" dirty="0" smtClean="0">
                <a:solidFill>
                  <a:srgbClr val="FF6600"/>
                </a:solidFill>
              </a:rPr>
              <a:t> 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Tous les enseignements bénéficient du même coefficient.</a:t>
            </a:r>
          </a:p>
          <a:p>
            <a:pPr lvl="1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fr-FR" altLang="fr-FR" sz="1800" dirty="0" smtClean="0"/>
              <a:t>La note pour chaque enseignement est la moyenne des notes obtenues aux épreuves.</a:t>
            </a:r>
          </a:p>
        </p:txBody>
      </p:sp>
      <p:sp>
        <p:nvSpPr>
          <p:cNvPr id="14340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26F485-8768-4D03-94C0-2F981662694C}" type="slidenum">
              <a:rPr lang="fr-FR" altLang="fr-FR" smtClean="0">
                <a:solidFill>
                  <a:srgbClr val="404040"/>
                </a:solidFill>
              </a:rPr>
              <a:pPr/>
              <a:t>5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395288" y="6237312"/>
            <a:ext cx="8280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1500" i="1" dirty="0">
                <a:solidFill>
                  <a:schemeClr val="tx1"/>
                </a:solidFill>
                <a:latin typeface="Arial "/>
              </a:rPr>
              <a:t>Cadrage des épreuves : cf. </a:t>
            </a:r>
            <a:r>
              <a:rPr lang="fr-FR" altLang="fr-FR" sz="1500" i="1" dirty="0">
                <a:solidFill>
                  <a:schemeClr val="tx1"/>
                </a:solidFill>
                <a:latin typeface="Arial "/>
                <a:hlinkClick r:id="rId2"/>
              </a:rPr>
              <a:t>notes de service n° 2019-056  et suivantes du 18-4-2019</a:t>
            </a:r>
            <a:endParaRPr lang="fr-FR" altLang="fr-FR" sz="1500" i="1" dirty="0">
              <a:solidFill>
                <a:schemeClr val="tx1"/>
              </a:solidFill>
              <a:latin typeface="Arial "/>
            </a:endParaRPr>
          </a:p>
        </p:txBody>
      </p:sp>
      <p:pic>
        <p:nvPicPr>
          <p:cNvPr id="6" name="Image 5" descr="nouveaulogo20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/>
              <a:t>ÉPREUVES COMMUNES EN </a:t>
            </a:r>
            <a:r>
              <a:rPr lang="fr-FR" sz="3600" dirty="0" smtClean="0"/>
              <a:t>VOIE GÉNÉRALE</a:t>
            </a:r>
            <a:endParaRPr lang="fr-FR" sz="3600" dirty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FA1648C-7B7E-4E67-8C75-DC0FCBA62113}" type="slidenum">
              <a:rPr lang="fr-FR" altLang="fr-FR" smtClean="0">
                <a:solidFill>
                  <a:srgbClr val="404040"/>
                </a:solidFill>
              </a:rPr>
              <a:pPr/>
              <a:t>6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16388" name="Picture 2" descr="M:\str-delcom\BAC 2021\NEWSLETTER\NL BAC n°14\calendrier E3C voie gener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1268413"/>
            <a:ext cx="958532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nouveaulogo20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77CFD7F-6915-4B5A-ADD0-5269F50FF011}" type="slidenum">
              <a:rPr lang="fr-FR" altLang="fr-FR" smtClean="0">
                <a:solidFill>
                  <a:srgbClr val="404040"/>
                </a:solidFill>
              </a:rPr>
              <a:pPr/>
              <a:t>7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17412" name="Picture 2" descr="M:\str-delcom\BAC 2021\NEWSLETTER\NL BAC n°14\calendrier E3C voie tec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412875"/>
            <a:ext cx="96377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 smtClean="0"/>
              <a:t>ÉPREUVES COMMUNES EN </a:t>
            </a:r>
            <a:r>
              <a:rPr lang="fr-FR" sz="3600" dirty="0" smtClean="0"/>
              <a:t>VOIE </a:t>
            </a:r>
            <a:r>
              <a:rPr lang="fr-FR" sz="3600" dirty="0" smtClean="0"/>
              <a:t>TECHNOLOGIQUE</a:t>
            </a:r>
            <a:endParaRPr lang="fr-FR" sz="3600" dirty="0"/>
          </a:p>
        </p:txBody>
      </p:sp>
      <p:pic>
        <p:nvPicPr>
          <p:cNvPr id="7" name="Image 6" descr="nouveaulogo20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400" dirty="0" smtClean="0"/>
              <a:t>L’ENSEIGNEMENT DE SPECIALITE</a:t>
            </a:r>
            <a:br>
              <a:rPr lang="fr-FR" sz="2400" dirty="0" smtClean="0"/>
            </a:br>
            <a:r>
              <a:rPr lang="fr-FR" sz="2400" dirty="0" smtClean="0"/>
              <a:t> suivi uniquement en PREMIERE </a:t>
            </a:r>
            <a:endParaRPr lang="fr-FR" sz="240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536" y="1196752"/>
            <a:ext cx="8496944" cy="4968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6600"/>
                </a:solidFill>
              </a:rPr>
              <a:t>Voie générale </a:t>
            </a:r>
          </a:p>
          <a:p>
            <a:pPr marL="0" indent="0">
              <a:buFont typeface="Arial"/>
              <a:buNone/>
              <a:defRPr/>
            </a:pPr>
            <a:r>
              <a:rPr lang="fr-FR" sz="2400" dirty="0" smtClean="0"/>
              <a:t>	L’élève </a:t>
            </a:r>
            <a:r>
              <a:rPr lang="fr-FR" sz="2400" dirty="0"/>
              <a:t>de </a:t>
            </a:r>
            <a:r>
              <a:rPr lang="fr-FR" sz="2400" dirty="0" smtClean="0"/>
              <a:t>première générale </a:t>
            </a:r>
            <a:r>
              <a:rPr lang="fr-FR" sz="2400" dirty="0"/>
              <a:t>communique </a:t>
            </a:r>
            <a:r>
              <a:rPr lang="fr-FR" sz="2400" dirty="0" smtClean="0"/>
              <a:t>au cours du mois de février-mars l’enseignement </a:t>
            </a:r>
            <a:r>
              <a:rPr lang="fr-FR" sz="2400" dirty="0"/>
              <a:t>de spécialité qu’il ne souhaite pas poursuivre en </a:t>
            </a:r>
            <a:r>
              <a:rPr lang="fr-FR" sz="2400" dirty="0" smtClean="0"/>
              <a:t>terminale. Celui-ci fera donc </a:t>
            </a:r>
            <a:r>
              <a:rPr lang="fr-FR" sz="2400" dirty="0"/>
              <a:t>l’objet d’une épreuve commune de contrôle </a:t>
            </a:r>
            <a:r>
              <a:rPr lang="fr-FR" sz="2400" dirty="0" smtClean="0"/>
              <a:t>continu </a:t>
            </a:r>
            <a:r>
              <a:rPr lang="fr-FR" sz="2400" dirty="0" smtClean="0"/>
              <a:t>en fin d’année.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>
                <a:solidFill>
                  <a:srgbClr val="FF6600"/>
                </a:solidFill>
              </a:rPr>
              <a:t>Voie technologique </a:t>
            </a:r>
          </a:p>
          <a:p>
            <a:pPr marL="0" indent="0">
              <a:buFont typeface="Arial"/>
              <a:buNone/>
              <a:defRPr/>
            </a:pPr>
            <a:r>
              <a:rPr lang="fr-FR" sz="2400" dirty="0" smtClean="0"/>
              <a:t>	</a:t>
            </a:r>
            <a:r>
              <a:rPr lang="fr-FR" sz="2400" dirty="0" smtClean="0"/>
              <a:t>L’ enseignement </a:t>
            </a:r>
            <a:r>
              <a:rPr lang="fr-FR" sz="2400" dirty="0"/>
              <a:t>de spécialité faisant l’objet d’une épreuve commune de contrôle continu </a:t>
            </a:r>
            <a:r>
              <a:rPr lang="fr-FR" sz="2400" dirty="0" smtClean="0"/>
              <a:t>est le suivant en STI2D: </a:t>
            </a:r>
            <a:endParaRPr lang="fr-FR" sz="2400" dirty="0"/>
          </a:p>
          <a:p>
            <a:pPr marL="449263" lvl="1" indent="0">
              <a:buFont typeface="Arial Italic"/>
              <a:buNone/>
              <a:defRPr/>
            </a:pPr>
            <a:r>
              <a:rPr lang="fr-FR" b="1" dirty="0" smtClean="0"/>
              <a:t>Innovation technologique</a:t>
            </a:r>
            <a:endParaRPr lang="fr-FR" b="1" dirty="0"/>
          </a:p>
        </p:txBody>
      </p:sp>
      <p:sp>
        <p:nvSpPr>
          <p:cNvPr id="18436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0B83FB0-7D58-4AC9-81CA-7E5CBFAD2B90}" type="slidenum">
              <a:rPr lang="fr-FR" altLang="fr-FR" smtClean="0">
                <a:solidFill>
                  <a:srgbClr val="404040"/>
                </a:solidFill>
              </a:rPr>
              <a:pPr/>
              <a:t>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 smtClean="0"/>
              <a:t>ORGANISATION DES ÉPREUVES </a:t>
            </a:r>
            <a:endParaRPr lang="fr-FR" sz="280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1560" y="1556792"/>
            <a:ext cx="8136904" cy="4320479"/>
          </a:xfrm>
        </p:spPr>
        <p:txBody>
          <a:bodyPr>
            <a:noAutofit/>
          </a:bodyPr>
          <a:lstStyle/>
          <a:p>
            <a:pPr marL="0" indent="0">
              <a:buFont typeface="Arial"/>
              <a:buNone/>
              <a:defRPr/>
            </a:pPr>
            <a:r>
              <a:rPr lang="fr-FR" sz="2400" b="1" dirty="0" smtClean="0">
                <a:solidFill>
                  <a:srgbClr val="FF6600"/>
                </a:solidFill>
              </a:rPr>
              <a:t>Le chef d’établissement en détermine les modalités </a:t>
            </a:r>
            <a:r>
              <a:rPr lang="fr-FR" sz="2400" b="1" dirty="0" smtClean="0">
                <a:solidFill>
                  <a:srgbClr val="FF6600"/>
                </a:solidFill>
              </a:rPr>
              <a:t> </a:t>
            </a:r>
            <a:endParaRPr lang="fr-FR" sz="2400" b="1" dirty="0" smtClean="0">
              <a:solidFill>
                <a:srgbClr val="FF6600"/>
              </a:solidFill>
            </a:endParaRPr>
          </a:p>
          <a:p>
            <a:pPr marL="628650" indent="0">
              <a:buNone/>
              <a:defRPr/>
            </a:pPr>
            <a:r>
              <a:rPr lang="fr-FR" sz="2400" b="1" dirty="0" smtClean="0"/>
              <a:t>Dates:  En </a:t>
            </a:r>
            <a:r>
              <a:rPr lang="fr-FR" sz="2400" b="1" dirty="0"/>
              <a:t>cohérence avec les dates de la commission d’harmonisation académique </a:t>
            </a:r>
            <a:endParaRPr lang="fr-FR" sz="2400" b="1" dirty="0" smtClean="0"/>
          </a:p>
          <a:p>
            <a:pPr marL="628650" indent="0">
              <a:buFont typeface="Arial"/>
              <a:buNone/>
              <a:defRPr/>
            </a:pPr>
            <a:endParaRPr lang="fr-FR" sz="2400" b="1" dirty="0"/>
          </a:p>
          <a:p>
            <a:pPr marL="628650" indent="0">
              <a:buFont typeface="Arial"/>
              <a:buNone/>
              <a:defRPr/>
            </a:pPr>
            <a:r>
              <a:rPr lang="fr-FR" sz="2400" b="1" dirty="0" smtClean="0"/>
              <a:t>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période des E3C au lycée Cugnot:</a:t>
            </a:r>
          </a:p>
          <a:p>
            <a:pPr marL="971550" indent="-342900">
              <a:buFont typeface="Wingdings" pitchFamily="2" charset="2"/>
              <a:buChar char="Ø"/>
              <a:defRPr/>
            </a:pPr>
            <a:r>
              <a:rPr lang="fr-FR" sz="2400" b="1" dirty="0" smtClean="0"/>
              <a:t>du 3 au 5 février 2020</a:t>
            </a:r>
          </a:p>
          <a:p>
            <a:pPr marL="971550" indent="-342900">
              <a:buFont typeface="Wingdings" pitchFamily="2" charset="2"/>
              <a:buChar char="Ø"/>
              <a:defRPr/>
            </a:pPr>
            <a:endParaRPr lang="fr-FR" sz="2400" b="1" dirty="0"/>
          </a:p>
          <a:p>
            <a:pPr marL="628650" indent="0">
              <a:buNone/>
              <a:defRPr/>
            </a:pP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période des E3C au lycée Cugnot:</a:t>
            </a:r>
          </a:p>
          <a:p>
            <a:pPr marL="971550" indent="-342900">
              <a:buFont typeface="Wingdings" pitchFamily="2" charset="2"/>
              <a:buChar char="Ø"/>
              <a:defRPr/>
            </a:pPr>
            <a:r>
              <a:rPr lang="fr-FR" sz="2400" b="1" dirty="0" smtClean="0"/>
              <a:t>Courant mai 2020</a:t>
            </a:r>
          </a:p>
          <a:p>
            <a:pPr marL="971550" indent="-342900">
              <a:buFont typeface="Wingdings" pitchFamily="2" charset="2"/>
              <a:buChar char="Ø"/>
              <a:defRPr/>
            </a:pPr>
            <a:endParaRPr lang="fr-FR" sz="2400" b="1" dirty="0"/>
          </a:p>
          <a:p>
            <a:pPr marL="971550" indent="-342900">
              <a:buFont typeface="Wingdings" pitchFamily="2" charset="2"/>
              <a:buChar char="Ø"/>
              <a:defRPr/>
            </a:pPr>
            <a:endParaRPr lang="fr-FR" sz="2400" b="1" dirty="0" smtClean="0"/>
          </a:p>
          <a:p>
            <a:pPr marL="628650" indent="0">
              <a:buFont typeface="Arial"/>
              <a:buNone/>
              <a:defRPr/>
            </a:pPr>
            <a:endParaRPr lang="fr-FR" sz="2400" b="1" dirty="0" smtClean="0"/>
          </a:p>
          <a:p>
            <a:pPr marL="800100" lvl="3" indent="-171450">
              <a:buFontTx/>
              <a:buChar char="-"/>
              <a:tabLst>
                <a:tab pos="628650" algn="l"/>
              </a:tabLst>
              <a:defRPr/>
            </a:pPr>
            <a:endParaRPr lang="fr-FR" sz="2400" b="1" dirty="0"/>
          </a:p>
        </p:txBody>
      </p:sp>
      <p:sp>
        <p:nvSpPr>
          <p:cNvPr id="19460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6C1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9F5BEF"/>
              </a:buClr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55B1DA-D97D-41FA-8057-E27E57DF11ED}" type="slidenum">
              <a:rPr lang="fr-FR" altLang="fr-FR" smtClean="0">
                <a:solidFill>
                  <a:srgbClr val="404040"/>
                </a:solidFill>
              </a:rPr>
              <a:pPr/>
              <a:t>9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5" name="Image 4" descr="nouveaulogo20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54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615</Words>
  <Application>Microsoft Office PowerPoint</Application>
  <PresentationFormat>Affichage à l'écran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Adobe Acrobat Document</vt:lpstr>
      <vt:lpstr>Présentation PowerPoint</vt:lpstr>
      <vt:lpstr>Les épreuves du baccalauréat</vt:lpstr>
      <vt:lpstr>COMPOSITION DE LA NOTE  DE CONTRÔLE CONTINU (40%)</vt:lpstr>
      <vt:lpstr>LA NOTE DE BULLETIN SCOLAIRE (10%)</vt:lpstr>
      <vt:lpstr>LA NOTE D'ÉPREUVES DE CONTRÔLE CONTINU  (30%)</vt:lpstr>
      <vt:lpstr>ÉPREUVES COMMUNES EN VOIE GÉNÉRALE</vt:lpstr>
      <vt:lpstr>ÉPREUVES COMMUNES EN VOIE TECHNOLOGIQUE</vt:lpstr>
      <vt:lpstr>L’ENSEIGNEMENT DE SPECIALITE  suivi uniquement en PREMIERE </vt:lpstr>
      <vt:lpstr>ORGANISATION DES ÉPREUVES </vt:lpstr>
      <vt:lpstr>Présentation PowerPoint</vt:lpstr>
      <vt:lpstr>Sujets et banque nationale de sujets </vt:lpstr>
      <vt:lpstr>La commission académique d’HARMONISATION</vt:lpstr>
      <vt:lpstr>Présentation PowerPoint</vt:lpstr>
      <vt:lpstr>Présentation PowerPoint</vt:lpstr>
    </vt:vector>
  </TitlesOfParts>
  <Company>CRIF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provadj</dc:creator>
  <cp:lastModifiedBy>provadj</cp:lastModifiedBy>
  <cp:revision>5</cp:revision>
  <dcterms:created xsi:type="dcterms:W3CDTF">2019-12-13T15:04:13Z</dcterms:created>
  <dcterms:modified xsi:type="dcterms:W3CDTF">2019-12-13T15:45:16Z</dcterms:modified>
</cp:coreProperties>
</file>